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94" r:id="rId2"/>
    <p:sldId id="295" r:id="rId3"/>
    <p:sldId id="299" r:id="rId4"/>
    <p:sldId id="292" r:id="rId5"/>
    <p:sldId id="300" r:id="rId6"/>
    <p:sldId id="301" r:id="rId7"/>
    <p:sldId id="302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79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52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02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30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5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Summary Report </a:t>
            </a:r>
            <a:r>
              <a:rPr lang="en-US" altLang="zh-TW" sz="3600" b="1" dirty="0">
                <a:latin typeface="Calibri" pitchFamily="34" charset="0"/>
              </a:rPr>
              <a:t>for BFX–UA300 </a:t>
            </a:r>
            <a:endParaRPr lang="en-US" altLang="zh-TW" sz="3600" b="1" dirty="0" smtClean="0">
              <a:latin typeface="Calibri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Quality Issue on Jun-2022 Product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44643" y="3714401"/>
            <a:ext cx="32687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 smtClean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 smtClean="0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Approved by: CB Lin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Date: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2022-Aug-24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2" name="Rectangle 1"/>
          <p:cNvSpPr/>
          <p:nvPr/>
        </p:nvSpPr>
        <p:spPr>
          <a:xfrm>
            <a:off x="161189" y="100331"/>
            <a:ext cx="1995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>
                <a:latin typeface="Calibri" pitchFamily="34" charset="0"/>
                <a:ea typeface="標楷體" pitchFamily="65" charset="-120"/>
              </a:rPr>
              <a:t>Description</a:t>
            </a: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173631" y="675954"/>
            <a:ext cx="8772661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On 2022-Jul-07, ALT customer complain that </a:t>
            </a:r>
            <a:r>
              <a:rPr lang="en-US" altLang="zh-TW" sz="1800" b="1" dirty="0" smtClean="0">
                <a:latin typeface="Calibri" pitchFamily="34" charset="0"/>
              </a:rPr>
              <a:t>BFX-UA300  inspection fail of MP </a:t>
            </a:r>
            <a:r>
              <a:rPr lang="en-US" altLang="zh-TW" sz="1800" b="1" dirty="0">
                <a:latin typeface="Calibri" pitchFamily="34" charset="0"/>
              </a:rPr>
              <a:t>delivered on </a:t>
            </a:r>
            <a:r>
              <a:rPr lang="en-US" altLang="zh-TW" sz="1800" b="1" dirty="0" smtClean="0">
                <a:latin typeface="Calibri" pitchFamily="34" charset="0"/>
              </a:rPr>
              <a:t>Jun-2022.</a:t>
            </a:r>
            <a:endParaRPr lang="en-US" altLang="zh-TW" sz="1800" b="1" dirty="0">
              <a:latin typeface="Calibri" pitchFamily="34" charset="0"/>
            </a:endParaRPr>
          </a:p>
          <a:p>
            <a:endParaRPr lang="en-US" dirty="0"/>
          </a:p>
          <a:p>
            <a:r>
              <a:rPr lang="en-US" dirty="0" smtClean="0"/>
              <a:t>Overall inspection result: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Failed.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Cancel </a:t>
            </a:r>
            <a:r>
              <a:rPr lang="en-US" dirty="0"/>
              <a:t>Sampling </a:t>
            </a:r>
            <a:r>
              <a:rPr lang="en-US" dirty="0" smtClean="0"/>
              <a:t>Inspection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Apply </a:t>
            </a:r>
            <a:r>
              <a:rPr lang="en-US" dirty="0"/>
              <a:t>full (4000pcs) inspection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inspection result is impacted ALT quality level. </a:t>
            </a:r>
          </a:p>
          <a:p>
            <a:endParaRPr lang="en-US" altLang="zh-TW" sz="1200" b="1" dirty="0" smtClean="0"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 Critical</a:t>
            </a:r>
            <a:endParaRPr lang="en-US" dirty="0"/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No boot 2pcs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No Ethernet 1pcs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Ethernet unstable 1pcs</a:t>
            </a:r>
          </a:p>
          <a:p>
            <a:endParaRPr lang="en-US" dirty="0" smtClean="0"/>
          </a:p>
          <a:p>
            <a:r>
              <a:rPr lang="en-US" dirty="0" smtClean="0"/>
              <a:t>• Major</a:t>
            </a:r>
            <a:endParaRPr lang="en-US" dirty="0"/>
          </a:p>
          <a:p>
            <a:pPr marL="685800" lvl="1" indent="-342900">
              <a:buFont typeface="+mj-lt"/>
              <a:buAutoNum type="arabicPeriod" startAt="4"/>
            </a:pPr>
            <a:r>
              <a:rPr lang="es-ES" dirty="0" smtClean="0"/>
              <a:t>HDMI </a:t>
            </a:r>
            <a:r>
              <a:rPr lang="es-ES" dirty="0"/>
              <a:t>cable </a:t>
            </a:r>
            <a:r>
              <a:rPr lang="es-ES" dirty="0" smtClean="0"/>
              <a:t>defect 5pcs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010897"/>
              </p:ext>
            </p:extLst>
          </p:nvPr>
        </p:nvGraphicFramePr>
        <p:xfrm>
          <a:off x="72736" y="442452"/>
          <a:ext cx="9071263" cy="4466897"/>
        </p:xfrm>
        <a:graphic>
          <a:graphicData uri="http://schemas.openxmlformats.org/drawingml/2006/table">
            <a:tbl>
              <a:tblPr/>
              <a:tblGrid>
                <a:gridCol w="2126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4503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35725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boot.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1/1,088pcs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0.09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2149695001202201009341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pin of R2994 is height to 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hort with the heatsink (24V to 0V),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caused the boot up fail.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verified 1 product,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which one pin of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R2994 short with the heat sink --&gt; Product can not boot up and no console log.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The same as the DOA sample.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Occur: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Change the component leg length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from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3.2±0.4 mm t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3.2±0.1 mm after cutting and update the cutting SOP.  (IE: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Haily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Using fixture to check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Pin length, and update the SOP to add OK and NG pictures. (IE: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Haily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 PTH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 to check the pins of R2994.  (PD: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Wen-yong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Escape: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plan to implement the Run in test (2 hours, 10 power cycles, power on 12 minutes, power off 30s). Waiting for customer green light.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Due date: Aug-2022.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OBA test implement the power on/off 3 times.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1.1. No boot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83885"/>
              </p:ext>
            </p:extLst>
          </p:nvPr>
        </p:nvGraphicFramePr>
        <p:xfrm>
          <a:off x="509751" y="286916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4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751" y="286916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08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0753486"/>
              </p:ext>
            </p:extLst>
          </p:nvPr>
        </p:nvGraphicFramePr>
        <p:xfrm>
          <a:off x="72736" y="442452"/>
          <a:ext cx="9071264" cy="4466897"/>
        </p:xfrm>
        <a:graphic>
          <a:graphicData uri="http://schemas.openxmlformats.org/drawingml/2006/table">
            <a:tbl>
              <a:tblPr/>
              <a:tblGrid>
                <a:gridCol w="2774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8121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856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boot.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1/1,088pcs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0.09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2149695001202201011465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When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SWAP the new BGA &amp;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progress, it caused the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pad peeling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in U1 location due to improper operation.  Can’t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further analyze anymore.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Suspect this issue relate to Soc_U1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(IC PER, </a:t>
                      </a:r>
                      <a:r>
                        <a:rPr lang="en-US" altLang="zh-CN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SYNAPTICS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PN:002.03237.005TL  DC:D2110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Occur: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Please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sent more NG sample for analysis.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will arrange to take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Xray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100% for U1&amp;U801 location.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Escape: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plan to implement the Run in test (2 hours, 10 power cycles, power on 12 minutes, power off 30s). Waiting for customer green light.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Due date: Aug-2022.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OBA test implement the power on/off 3 times.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1.2. No boot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188022" y="1910673"/>
            <a:ext cx="1660633" cy="1179455"/>
            <a:chOff x="2847975" y="857250"/>
            <a:chExt cx="3448050" cy="3429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47975" y="857250"/>
              <a:ext cx="3448050" cy="3429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3176752" y="1505607"/>
              <a:ext cx="2380593" cy="23569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843707"/>
              </p:ext>
            </p:extLst>
          </p:nvPr>
        </p:nvGraphicFramePr>
        <p:xfrm>
          <a:off x="621385" y="2258607"/>
          <a:ext cx="1186393" cy="1001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385" y="2258607"/>
                        <a:ext cx="1186393" cy="10010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60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8047838"/>
              </p:ext>
            </p:extLst>
          </p:nvPr>
        </p:nvGraphicFramePr>
        <p:xfrm>
          <a:off x="72736" y="442452"/>
          <a:ext cx="9071265" cy="4466897"/>
        </p:xfrm>
        <a:graphic>
          <a:graphicData uri="http://schemas.openxmlformats.org/drawingml/2006/table">
            <a:tbl>
              <a:tblPr/>
              <a:tblGrid>
                <a:gridCol w="2575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5201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318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does not work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1/1,088pcs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2149695001202201009369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Removed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 remounted the BGA U1, the product function pass.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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Suspect BGA U1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(IC PER, </a:t>
                      </a:r>
                      <a:r>
                        <a:rPr lang="en-US" altLang="zh-CN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SYNAPTICS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soldering issue.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PN:002.03237.005TL  DC:D2110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performed the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vibration test 2 cartons. Then power On test 2 hours. Result test: No abnormal issue.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performed the strain gauge test for PCBA assembly / testing station, no strain gauge risk issue found.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Due to the failure symptom disappeared, </a:t>
                      </a: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can’t find out the root cause.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="0" i="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Occur: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Please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sent more NG sample for analysis.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will arrange to take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Xray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100% for U1&amp;U801 location.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Escape: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plan to implement the Run in test (2 hours, 10 power cycles, power on 12 minutes, power off 30s). Waiting for customer green light.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Due date: Aug-2022.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Ethernet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332508"/>
              </p:ext>
            </p:extLst>
          </p:nvPr>
        </p:nvGraphicFramePr>
        <p:xfrm>
          <a:off x="793531" y="255385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4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Picture 2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531" y="2553851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7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153756"/>
              </p:ext>
            </p:extLst>
          </p:nvPr>
        </p:nvGraphicFramePr>
        <p:xfrm>
          <a:off x="72736" y="442452"/>
          <a:ext cx="8950351" cy="4466897"/>
        </p:xfrm>
        <a:graphic>
          <a:graphicData uri="http://schemas.openxmlformats.org/drawingml/2006/table">
            <a:tbl>
              <a:tblPr/>
              <a:tblGrid>
                <a:gridCol w="2141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799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653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3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2149695001202201008099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Root Cause for Occur: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SWAP verified,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defect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(CRC NG) follow Ethernet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PHY IC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U801. (P/N: 002.02152.005, Vender: </a:t>
                      </a:r>
                      <a:r>
                        <a:rPr lang="en-US" sz="12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D/C: DL50)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tested the function of the IC, it showed NTF.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RD re-confirmed the IC defect with CRC NG.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suspected this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PHY IC (U801) has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compatibility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</a:t>
                      </a:r>
                      <a:r>
                        <a:rPr lang="en-US" sz="12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IC (U1).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SW RD adjust the </a:t>
                      </a:r>
                      <a:r>
                        <a:rPr lang="en-US" sz="12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side Ethernet RX delay, it can improve the CRC issue.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The compatibility issue between </a:t>
                      </a:r>
                      <a:r>
                        <a:rPr lang="en-US" sz="12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SoC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 IC (U1) and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PHY 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IC U801.</a:t>
                      </a:r>
                      <a:endParaRPr lang="en-US" sz="1200" b="0" i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200" b="0" i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 for Escape: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station CRC test item can cover this issue, but the test program of PT station bypass CRC.</a:t>
                      </a:r>
                      <a:endParaRPr lang="en-US" sz="1200" b="0" i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Occur: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SW RD try the Ethernet RX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delay parameter to find the best solution.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 need more data to study the parameter, suggest to collect the data during the production.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Escape: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PT station implemented the CRC test.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(Done)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Ethernet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unstable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067983"/>
              </p:ext>
            </p:extLst>
          </p:nvPr>
        </p:nvGraphicFramePr>
        <p:xfrm>
          <a:off x="661586" y="358071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6" name="Acrobat Document" showAsIcon="1" r:id="rId4" imgW="914400" imgH="771525" progId="AcroExch.Document.DC">
                  <p:embed/>
                </p:oleObj>
              </mc:Choice>
              <mc:Fallback>
                <p:oleObj name="Acrobat Document" showAsIcon="1" r:id="rId4" imgW="914400" imgH="771525" progId="AcroExch.Document.DC">
                  <p:embed/>
                  <p:pic>
                    <p:nvPicPr>
                      <p:cNvPr id="0" name="Picture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586" y="3580719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3978963"/>
              </p:ext>
            </p:extLst>
          </p:nvPr>
        </p:nvGraphicFramePr>
        <p:xfrm>
          <a:off x="530772" y="2290138"/>
          <a:ext cx="1245475" cy="1050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7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Picture 2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772" y="2290138"/>
                        <a:ext cx="1245475" cy="10508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516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3653814"/>
              </p:ext>
            </p:extLst>
          </p:nvPr>
        </p:nvGraphicFramePr>
        <p:xfrm>
          <a:off x="72736" y="442452"/>
          <a:ext cx="9071264" cy="4466897"/>
        </p:xfrm>
        <a:graphic>
          <a:graphicData uri="http://schemas.openxmlformats.org/drawingml/2006/table">
            <a:tbl>
              <a:tblPr/>
              <a:tblGrid>
                <a:gridCol w="2330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2516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3305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3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HDMI cable defect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5 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D/C: 220421 &amp; 220413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 HDMI</a:t>
                      </a:r>
                      <a:r>
                        <a:rPr lang="en-US" sz="1200" b="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cable material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The pin copper wire of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HDMI cable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is broken &amp; pin copper wire is not placed properly and is not placed in the corresponding pin slot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</a:t>
                      </a:r>
                      <a:endParaRPr lang="en-US" sz="12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Short term action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FIT 100% sorting the HDMI cable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sorted 35,242pcs, no defect found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 (Done on Aug-17)</a:t>
                      </a:r>
                    </a:p>
                    <a:p>
                      <a:pPr marL="227013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Stock D/C: 220615, 220624, 220708, 220715 (FIT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received 5pcs defect HDMI cables at May, and the improved D/C from 220601, so no defect found after sorting).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altLang="zh-CN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changed the HDMI cable of 1,080 FG units with sorted HDMI cable.  ( Done on Aug-10)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CN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Long</a:t>
                      </a:r>
                      <a:r>
                        <a:rPr lang="en-US" altLang="zh-CN" sz="12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term action: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FIT improved the HDMI cable from D/C 08.2022.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defect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9" y="2221006"/>
            <a:ext cx="1502980" cy="9512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56" y="3172252"/>
            <a:ext cx="1570347" cy="755346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951732"/>
              </p:ext>
            </p:extLst>
          </p:nvPr>
        </p:nvGraphicFramePr>
        <p:xfrm>
          <a:off x="404648" y="403271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6" name="Acrobat Document" showAsIcon="1" r:id="rId6" imgW="914400" imgH="771525" progId="AcroExch.Document.DC">
                  <p:embed/>
                </p:oleObj>
              </mc:Choice>
              <mc:Fallback>
                <p:oleObj name="Acrobat Document" showAsIcon="1" r:id="rId6" imgW="914400" imgH="771525" progId="AcroExch.Document.DC">
                  <p:embed/>
                  <p:pic>
                    <p:nvPicPr>
                      <p:cNvPr id="0" name="Picture 3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48" y="4032711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925462"/>
              </p:ext>
            </p:extLst>
          </p:nvPr>
        </p:nvGraphicFramePr>
        <p:xfrm>
          <a:off x="2983339" y="3394707"/>
          <a:ext cx="1237593" cy="109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7" name="Acrobat Document" showAsIcon="1" r:id="rId8" imgW="914400" imgH="806450" progId="AcroExch.Document.DC">
                  <p:embed/>
                </p:oleObj>
              </mc:Choice>
              <mc:Fallback>
                <p:oleObj name="Acrobat Document" showAsIcon="1" r:id="rId8" imgW="914400" imgH="806450" progId="AcroExch.Document.DC">
                  <p:embed/>
                  <p:pic>
                    <p:nvPicPr>
                      <p:cNvPr id="0" name="Picture 3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3339" y="3394707"/>
                        <a:ext cx="1237593" cy="109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758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18270</TotalTime>
  <Words>986</Words>
  <Application>Microsoft Office PowerPoint</Application>
  <PresentationFormat>On-screen Show (16:9)</PresentationFormat>
  <Paragraphs>137</Paragraphs>
  <Slides>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標楷體</vt:lpstr>
      <vt:lpstr>新細明體</vt:lpstr>
      <vt:lpstr>宋体</vt:lpstr>
      <vt:lpstr>宋体</vt:lpstr>
      <vt:lpstr>Arial</vt:lpstr>
      <vt:lpstr>Calibri</vt:lpstr>
      <vt:lpstr>Wingdings</vt:lpstr>
      <vt:lpstr>2_Office 佈景主題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2097</cp:revision>
  <dcterms:created xsi:type="dcterms:W3CDTF">2018-11-16T05:26:15Z</dcterms:created>
  <dcterms:modified xsi:type="dcterms:W3CDTF">2022-08-25T07:27:47Z</dcterms:modified>
</cp:coreProperties>
</file>